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bril Fatface" panose="02000503000000020003" pitchFamily="2" charset="0"/>
      <p:regular r:id="rId14"/>
    </p:embeddedFont>
    <p:embeddedFont>
      <p:font typeface="Calibri (MS)" panose="020F0502020204030204" pitchFamily="34" charset="0"/>
      <p:regular r:id="rId15"/>
    </p:embeddedFont>
    <p:embeddedFont>
      <p:font typeface="Calibri (MS) Bold" panose="020F0702030404030204" pitchFamily="34" charset="0"/>
      <p:regular r:id="rId16"/>
      <p:bold r:id="rId17"/>
    </p:embeddedFont>
    <p:embeddedFont>
      <p:font typeface="Poppins" pitchFamily="2" charset="0"/>
      <p:regular r:id="rId18"/>
    </p:embeddedFont>
    <p:embeddedFont>
      <p:font typeface="Poppins Bold" pitchFamily="2" charset="0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4" autoAdjust="0"/>
    <p:restoredTop sz="94614" autoAdjust="0"/>
  </p:normalViewPr>
  <p:slideViewPr>
    <p:cSldViewPr>
      <p:cViewPr>
        <p:scale>
          <a:sx n="100" d="100"/>
          <a:sy n="100" d="100"/>
        </p:scale>
        <p:origin x="144" y="-4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5636071"/>
            <a:ext cx="11331329" cy="1806966"/>
            <a:chOff x="0" y="0"/>
            <a:chExt cx="2984383" cy="47590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84383" cy="475909"/>
            </a:xfrm>
            <a:custGeom>
              <a:avLst/>
              <a:gdLst/>
              <a:ahLst/>
              <a:cxnLst/>
              <a:rect l="l" t="t" r="r" b="b"/>
              <a:pathLst>
                <a:path w="2984383" h="475909">
                  <a:moveTo>
                    <a:pt x="0" y="0"/>
                  </a:moveTo>
                  <a:lnTo>
                    <a:pt x="2984383" y="0"/>
                  </a:lnTo>
                  <a:lnTo>
                    <a:pt x="2984383" y="475909"/>
                  </a:lnTo>
                  <a:lnTo>
                    <a:pt x="0" y="475909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984383" cy="5140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598090" y="5636071"/>
            <a:ext cx="2689910" cy="1806966"/>
            <a:chOff x="0" y="0"/>
            <a:chExt cx="708454" cy="47590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08454" cy="475909"/>
            </a:xfrm>
            <a:custGeom>
              <a:avLst/>
              <a:gdLst/>
              <a:ahLst/>
              <a:cxnLst/>
              <a:rect l="l" t="t" r="r" b="b"/>
              <a:pathLst>
                <a:path w="708454" h="475909">
                  <a:moveTo>
                    <a:pt x="0" y="0"/>
                  </a:moveTo>
                  <a:lnTo>
                    <a:pt x="708454" y="0"/>
                  </a:lnTo>
                  <a:lnTo>
                    <a:pt x="708454" y="475909"/>
                  </a:lnTo>
                  <a:lnTo>
                    <a:pt x="0" y="475909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708454" cy="5140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115829" y="748122"/>
            <a:ext cx="4697761" cy="8790756"/>
            <a:chOff x="0" y="0"/>
            <a:chExt cx="3995420" cy="74764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995420" cy="7475220"/>
            </a:xfrm>
            <a:custGeom>
              <a:avLst/>
              <a:gdLst/>
              <a:ahLst/>
              <a:cxnLst/>
              <a:rect l="l" t="t" r="r" b="b"/>
              <a:pathLst>
                <a:path w="3995420" h="7475220">
                  <a:moveTo>
                    <a:pt x="287020" y="6818630"/>
                  </a:moveTo>
                  <a:lnTo>
                    <a:pt x="0" y="6818630"/>
                  </a:lnTo>
                  <a:lnTo>
                    <a:pt x="0" y="742950"/>
                  </a:lnTo>
                  <a:lnTo>
                    <a:pt x="287020" y="742950"/>
                  </a:lnTo>
                  <a:lnTo>
                    <a:pt x="287020" y="6818630"/>
                  </a:lnTo>
                  <a:close/>
                  <a:moveTo>
                    <a:pt x="683260" y="438150"/>
                  </a:moveTo>
                  <a:lnTo>
                    <a:pt x="327660" y="438150"/>
                  </a:lnTo>
                  <a:lnTo>
                    <a:pt x="327660" y="7113270"/>
                  </a:lnTo>
                  <a:lnTo>
                    <a:pt x="683260" y="7113270"/>
                  </a:lnTo>
                  <a:lnTo>
                    <a:pt x="683260" y="438150"/>
                  </a:lnTo>
                  <a:close/>
                  <a:moveTo>
                    <a:pt x="988060" y="0"/>
                  </a:moveTo>
                  <a:lnTo>
                    <a:pt x="796290" y="0"/>
                  </a:lnTo>
                  <a:lnTo>
                    <a:pt x="796290" y="7103110"/>
                  </a:lnTo>
                  <a:lnTo>
                    <a:pt x="988060" y="7103110"/>
                  </a:lnTo>
                  <a:lnTo>
                    <a:pt x="988060" y="0"/>
                  </a:lnTo>
                  <a:close/>
                  <a:moveTo>
                    <a:pt x="3354070" y="6370320"/>
                  </a:moveTo>
                  <a:lnTo>
                    <a:pt x="3641090" y="6370320"/>
                  </a:lnTo>
                  <a:lnTo>
                    <a:pt x="3641090" y="294640"/>
                  </a:lnTo>
                  <a:lnTo>
                    <a:pt x="3354070" y="294640"/>
                  </a:lnTo>
                  <a:lnTo>
                    <a:pt x="3354070" y="6370320"/>
                  </a:lnTo>
                  <a:close/>
                  <a:moveTo>
                    <a:pt x="3708400" y="6404610"/>
                  </a:moveTo>
                  <a:lnTo>
                    <a:pt x="3995420" y="6404610"/>
                  </a:lnTo>
                  <a:lnTo>
                    <a:pt x="3995420" y="1520190"/>
                  </a:lnTo>
                  <a:lnTo>
                    <a:pt x="3708400" y="1520190"/>
                  </a:lnTo>
                  <a:lnTo>
                    <a:pt x="3708400" y="6404610"/>
                  </a:lnTo>
                  <a:close/>
                  <a:moveTo>
                    <a:pt x="2956560" y="6675120"/>
                  </a:moveTo>
                  <a:lnTo>
                    <a:pt x="3312160" y="6675120"/>
                  </a:lnTo>
                  <a:lnTo>
                    <a:pt x="3312160" y="0"/>
                  </a:lnTo>
                  <a:lnTo>
                    <a:pt x="2956560" y="0"/>
                  </a:lnTo>
                  <a:lnTo>
                    <a:pt x="2956560" y="6675120"/>
                  </a:lnTo>
                  <a:close/>
                  <a:moveTo>
                    <a:pt x="2653030" y="7113270"/>
                  </a:moveTo>
                  <a:lnTo>
                    <a:pt x="2844800" y="7113270"/>
                  </a:lnTo>
                  <a:lnTo>
                    <a:pt x="2844800" y="10160"/>
                  </a:lnTo>
                  <a:lnTo>
                    <a:pt x="2653030" y="10160"/>
                  </a:lnTo>
                  <a:lnTo>
                    <a:pt x="2653030" y="7113270"/>
                  </a:lnTo>
                  <a:close/>
                  <a:moveTo>
                    <a:pt x="1264920" y="372110"/>
                  </a:moveTo>
                  <a:lnTo>
                    <a:pt x="1073150" y="372110"/>
                  </a:lnTo>
                  <a:lnTo>
                    <a:pt x="1073150" y="7475220"/>
                  </a:lnTo>
                  <a:lnTo>
                    <a:pt x="1264920" y="7475220"/>
                  </a:lnTo>
                  <a:lnTo>
                    <a:pt x="1264920" y="372110"/>
                  </a:lnTo>
                  <a:close/>
                  <a:moveTo>
                    <a:pt x="2553970" y="148590"/>
                  </a:moveTo>
                  <a:lnTo>
                    <a:pt x="1315720" y="148590"/>
                  </a:lnTo>
                  <a:lnTo>
                    <a:pt x="1315720" y="7251700"/>
                  </a:lnTo>
                  <a:lnTo>
                    <a:pt x="2553970" y="7251700"/>
                  </a:lnTo>
                  <a:lnTo>
                    <a:pt x="2553970" y="148590"/>
                  </a:lnTo>
                  <a:close/>
                </a:path>
              </a:pathLst>
            </a:custGeom>
            <a:blipFill>
              <a:blip r:embed="rId2">
                <a:alphaModFix amt="85000"/>
              </a:blip>
              <a:stretch>
                <a:fillRect l="-90408" r="-90408"/>
              </a:stretch>
            </a:blipFill>
          </p:spPr>
          <p:txBody>
            <a:bodyPr/>
            <a:lstStyle/>
            <a:p>
              <a:endParaRPr lang="tr-TR"/>
            </a:p>
          </p:txBody>
        </p:sp>
      </p:grpSp>
      <p:sp>
        <p:nvSpPr>
          <p:cNvPr id="10" name="Freeform 10"/>
          <p:cNvSpPr/>
          <p:nvPr/>
        </p:nvSpPr>
        <p:spPr>
          <a:xfrm>
            <a:off x="646467" y="748122"/>
            <a:ext cx="764465" cy="1215190"/>
          </a:xfrm>
          <a:custGeom>
            <a:avLst/>
            <a:gdLst/>
            <a:ahLst/>
            <a:cxnLst/>
            <a:rect l="l" t="t" r="r" b="b"/>
            <a:pathLst>
              <a:path w="764465" h="1215190">
                <a:moveTo>
                  <a:pt x="0" y="0"/>
                </a:moveTo>
                <a:lnTo>
                  <a:pt x="764466" y="0"/>
                </a:lnTo>
                <a:lnTo>
                  <a:pt x="764466" y="1215190"/>
                </a:lnTo>
                <a:lnTo>
                  <a:pt x="0" y="12151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1" name="TextBox 11"/>
          <p:cNvSpPr txBox="1"/>
          <p:nvPr/>
        </p:nvSpPr>
        <p:spPr>
          <a:xfrm>
            <a:off x="1148425" y="1820437"/>
            <a:ext cx="8760015" cy="2782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b="1">
                <a:solidFill>
                  <a:srgbClr val="3B8EA5"/>
                </a:solidFill>
                <a:latin typeface="Poppins Bold"/>
                <a:ea typeface="Poppins Bold"/>
                <a:cs typeface="Poppins Bold"/>
                <a:sym typeface="Poppins Bold"/>
              </a:rPr>
              <a:t>DERİN ÖĞRENME TABANLI BİTKİ BAKIM VE HASTALIK TESPİT SİSTEMİ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10933" y="6425254"/>
            <a:ext cx="9314726" cy="677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6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ZEYNEP KAYA</a:t>
            </a:r>
          </a:p>
        </p:txBody>
      </p:sp>
      <p:sp>
        <p:nvSpPr>
          <p:cNvPr id="13" name="Freeform 13"/>
          <p:cNvSpPr/>
          <p:nvPr/>
        </p:nvSpPr>
        <p:spPr>
          <a:xfrm>
            <a:off x="7818567" y="3699664"/>
            <a:ext cx="3297262" cy="6336406"/>
          </a:xfrm>
          <a:custGeom>
            <a:avLst/>
            <a:gdLst/>
            <a:ahLst/>
            <a:cxnLst/>
            <a:rect l="l" t="t" r="r" b="b"/>
            <a:pathLst>
              <a:path w="3297262" h="6336406">
                <a:moveTo>
                  <a:pt x="0" y="0"/>
                </a:moveTo>
                <a:lnTo>
                  <a:pt x="3297262" y="0"/>
                </a:lnTo>
                <a:lnTo>
                  <a:pt x="3297262" y="6336405"/>
                </a:lnTo>
                <a:lnTo>
                  <a:pt x="0" y="6336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4" name="TextBox 14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1098" y="-112633"/>
            <a:ext cx="18429098" cy="1017185"/>
            <a:chOff x="0" y="0"/>
            <a:chExt cx="4853754" cy="2679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3754" cy="267900"/>
            </a:xfrm>
            <a:custGeom>
              <a:avLst/>
              <a:gdLst/>
              <a:ahLst/>
              <a:cxnLst/>
              <a:rect l="l" t="t" r="r" b="b"/>
              <a:pathLst>
                <a:path w="4853754" h="267900">
                  <a:moveTo>
                    <a:pt x="0" y="0"/>
                  </a:moveTo>
                  <a:lnTo>
                    <a:pt x="4853754" y="0"/>
                  </a:lnTo>
                  <a:lnTo>
                    <a:pt x="4853754" y="267900"/>
                  </a:lnTo>
                  <a:lnTo>
                    <a:pt x="0" y="267900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53754" cy="306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400478" y="2605989"/>
            <a:ext cx="5475220" cy="5772303"/>
            <a:chOff x="0" y="0"/>
            <a:chExt cx="1442033" cy="152027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42033" cy="1520277"/>
            </a:xfrm>
            <a:custGeom>
              <a:avLst/>
              <a:gdLst/>
              <a:ahLst/>
              <a:cxnLst/>
              <a:rect l="l" t="t" r="r" b="b"/>
              <a:pathLst>
                <a:path w="1442033" h="1520277">
                  <a:moveTo>
                    <a:pt x="0" y="0"/>
                  </a:moveTo>
                  <a:lnTo>
                    <a:pt x="1442033" y="0"/>
                  </a:lnTo>
                  <a:lnTo>
                    <a:pt x="1442033" y="1520277"/>
                  </a:lnTo>
                  <a:lnTo>
                    <a:pt x="0" y="1520277"/>
                  </a:lnTo>
                  <a:close/>
                </a:path>
              </a:pathLst>
            </a:custGeom>
            <a:solidFill>
              <a:srgbClr val="3B8EA5">
                <a:alpha val="86667"/>
              </a:srgbClr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442033" cy="15583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284434" y="1379734"/>
            <a:ext cx="8298898" cy="4336174"/>
          </a:xfrm>
          <a:custGeom>
            <a:avLst/>
            <a:gdLst/>
            <a:ahLst/>
            <a:cxnLst/>
            <a:rect l="l" t="t" r="r" b="b"/>
            <a:pathLst>
              <a:path w="8298898" h="4336174">
                <a:moveTo>
                  <a:pt x="0" y="0"/>
                </a:moveTo>
                <a:lnTo>
                  <a:pt x="8298899" y="0"/>
                </a:lnTo>
                <a:lnTo>
                  <a:pt x="8298899" y="4336175"/>
                </a:lnTo>
                <a:lnTo>
                  <a:pt x="0" y="43361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9" name="Freeform 9"/>
          <p:cNvSpPr/>
          <p:nvPr/>
        </p:nvSpPr>
        <p:spPr>
          <a:xfrm>
            <a:off x="1284434" y="5715909"/>
            <a:ext cx="8298898" cy="4325801"/>
          </a:xfrm>
          <a:custGeom>
            <a:avLst/>
            <a:gdLst/>
            <a:ahLst/>
            <a:cxnLst/>
            <a:rect l="l" t="t" r="r" b="b"/>
            <a:pathLst>
              <a:path w="8298898" h="4325801">
                <a:moveTo>
                  <a:pt x="0" y="0"/>
                </a:moveTo>
                <a:lnTo>
                  <a:pt x="8298899" y="0"/>
                </a:lnTo>
                <a:lnTo>
                  <a:pt x="8298899" y="4325800"/>
                </a:lnTo>
                <a:lnTo>
                  <a:pt x="0" y="43258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0" name="TextBox 10"/>
          <p:cNvSpPr txBox="1"/>
          <p:nvPr/>
        </p:nvSpPr>
        <p:spPr>
          <a:xfrm>
            <a:off x="2218776" y="-123822"/>
            <a:ext cx="13850448" cy="1152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UYGULAMA ARAYÜZÜ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569517" y="2815478"/>
            <a:ext cx="5137142" cy="5743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7"/>
              </a:lnSpc>
            </a:pPr>
            <a:r>
              <a:rPr lang="en-US" sz="211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Sistem Akışı:</a:t>
            </a:r>
          </a:p>
          <a:p>
            <a:pPr algn="l">
              <a:lnSpc>
                <a:spcPts val="2967"/>
              </a:lnSpc>
            </a:pPr>
            <a:endParaRPr lang="en-US" sz="2119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457632" lvl="1" indent="-228816" algn="l">
              <a:lnSpc>
                <a:spcPts val="2967"/>
              </a:lnSpc>
              <a:buAutoNum type="arabicPeriod"/>
            </a:pPr>
            <a:r>
              <a:rPr lang="en-US" sz="211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Kullanıcı: Web arayüzü üzerinden yaprak görseli yükler.</a:t>
            </a:r>
          </a:p>
          <a:p>
            <a:pPr marL="457632" lvl="1" indent="-228816" algn="l">
              <a:lnSpc>
                <a:spcPts val="2967"/>
              </a:lnSpc>
              <a:buAutoNum type="arabicPeriod"/>
            </a:pPr>
            <a:r>
              <a:rPr lang="en-US" sz="211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Frontend (React.js): Kullanıcıdan alınan görseli backend'e iletir.</a:t>
            </a:r>
          </a:p>
          <a:p>
            <a:pPr marL="457632" lvl="1" indent="-228816" algn="l">
              <a:lnSpc>
                <a:spcPts val="2967"/>
              </a:lnSpc>
              <a:buAutoNum type="arabicPeriod"/>
            </a:pPr>
            <a:r>
              <a:rPr lang="en-US" sz="211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Backend (FastAPI): Görseli işler, TensorFlow modeliyle tahmin yapar.</a:t>
            </a:r>
          </a:p>
          <a:p>
            <a:pPr marL="457632" lvl="1" indent="-228816" algn="l">
              <a:lnSpc>
                <a:spcPts val="2967"/>
              </a:lnSpc>
              <a:buAutoNum type="arabicPeriod"/>
            </a:pPr>
            <a:r>
              <a:rPr lang="en-US" sz="211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 (MobileNetV2): Görseli analiz ederek hastalık sınıfını belirler.</a:t>
            </a:r>
          </a:p>
          <a:p>
            <a:pPr marL="457632" lvl="1" indent="-228816" algn="l">
              <a:lnSpc>
                <a:spcPts val="2967"/>
              </a:lnSpc>
              <a:buAutoNum type="arabicPeriod"/>
            </a:pPr>
            <a:r>
              <a:rPr lang="en-US" sz="211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Sonuç: Tahmin sonucu arayüzde gösterilir; gerekli öneriler sunulur.</a:t>
            </a:r>
          </a:p>
          <a:p>
            <a:pPr algn="l">
              <a:lnSpc>
                <a:spcPts val="4367"/>
              </a:lnSpc>
            </a:pPr>
            <a:endParaRPr lang="en-US" sz="211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884422"/>
            <a:ext cx="18288000" cy="4871917"/>
            <a:chOff x="0" y="0"/>
            <a:chExt cx="4816593" cy="12831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283139"/>
            </a:xfrm>
            <a:custGeom>
              <a:avLst/>
              <a:gdLst/>
              <a:ahLst/>
              <a:cxnLst/>
              <a:rect l="l" t="t" r="r" b="b"/>
              <a:pathLst>
                <a:path w="4816592" h="1283139">
                  <a:moveTo>
                    <a:pt x="0" y="0"/>
                  </a:moveTo>
                  <a:lnTo>
                    <a:pt x="4816592" y="0"/>
                  </a:lnTo>
                  <a:lnTo>
                    <a:pt x="4816592" y="1283139"/>
                  </a:lnTo>
                  <a:lnTo>
                    <a:pt x="0" y="1283139"/>
                  </a:lnTo>
                  <a:close/>
                </a:path>
              </a:pathLst>
            </a:custGeom>
            <a:solidFill>
              <a:srgbClr val="3B8EA5">
                <a:alpha val="89804"/>
              </a:srgbClr>
            </a:solidFill>
          </p:spPr>
          <p:txBody>
            <a:bodyPr/>
            <a:lstStyle/>
            <a:p>
              <a:endParaRPr lang="tr-TR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3212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714372"/>
            <a:ext cx="10994222" cy="2432053"/>
            <a:chOff x="0" y="0"/>
            <a:chExt cx="2895598" cy="6405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95598" cy="640541"/>
            </a:xfrm>
            <a:custGeom>
              <a:avLst/>
              <a:gdLst/>
              <a:ahLst/>
              <a:cxnLst/>
              <a:rect l="l" t="t" r="r" b="b"/>
              <a:pathLst>
                <a:path w="2895598" h="640541">
                  <a:moveTo>
                    <a:pt x="0" y="0"/>
                  </a:moveTo>
                  <a:lnTo>
                    <a:pt x="2895598" y="0"/>
                  </a:lnTo>
                  <a:lnTo>
                    <a:pt x="2895598" y="640541"/>
                  </a:lnTo>
                  <a:lnTo>
                    <a:pt x="0" y="640541"/>
                  </a:lnTo>
                  <a:close/>
                </a:path>
              </a:pathLst>
            </a:custGeom>
            <a:solidFill>
              <a:srgbClr val="9ACACE">
                <a:alpha val="58824"/>
              </a:srgbClr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95598" cy="6786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-147984" y="800100"/>
            <a:ext cx="11322157" cy="2031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 b="1">
                <a:solidFill>
                  <a:srgbClr val="3B8EA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SONUÇLAR VE GELİŞTİRİLEBİLİR YÖNLER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6544" y="5019675"/>
            <a:ext cx="16408248" cy="1647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Bu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çalışmada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mısır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yaprağı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hastalıklarını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otomatik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olarak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sınıflandıran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bir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yapay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zeka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sistemi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geliştirilmiştir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.  MobileNetV2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modeliyle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%97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doğruluk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oranına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ulaşılmıştır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.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Geliştirilen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arayüz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ile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kullanıcı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dostu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hızlı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ve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işlevsel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bir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tahmin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ortamı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sunulmuştur</a:t>
            </a:r>
            <a:r>
              <a:rPr lang="en-US" sz="3000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6544" y="6758404"/>
            <a:ext cx="4308856" cy="5055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 dirty="0" err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Geliştirilebilecek</a:t>
            </a:r>
            <a:r>
              <a:rPr lang="en-US" sz="2999" b="1" dirty="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</a:t>
            </a:r>
            <a:r>
              <a:rPr lang="en-US" sz="2999" b="1" dirty="0" err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Yönler</a:t>
            </a:r>
            <a:r>
              <a:rPr lang="en-US" sz="2999" b="1" dirty="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6544" y="7415630"/>
            <a:ext cx="12813060" cy="2133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4" lvl="1" indent="-323847" algn="l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Daha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fazla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bitki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türü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ve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hastalık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sınıfı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eklenebilir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.</a:t>
            </a:r>
          </a:p>
          <a:p>
            <a:pPr marL="647694" lvl="1" indent="-323847" algn="l">
              <a:lnSpc>
                <a:spcPts val="4199"/>
              </a:lnSpc>
              <a:buFont typeface="Arial"/>
              <a:buChar char="•"/>
            </a:pP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Sistem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bulut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ortamına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taşınarak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mobil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cihazlarda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da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erişilebilir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hale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getirilebilir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.</a:t>
            </a:r>
          </a:p>
          <a:p>
            <a:pPr marL="647694" lvl="1" indent="-323847" algn="l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Gerçek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zamanlı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kamera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verisiyle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çalışan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saha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uygulamaları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geliştirilebilir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.</a:t>
            </a:r>
          </a:p>
          <a:p>
            <a:pPr marL="647694" lvl="1" indent="-323847" algn="l">
              <a:lnSpc>
                <a:spcPts val="4199"/>
              </a:lnSpc>
              <a:buFont typeface="Arial"/>
              <a:buChar char="•"/>
            </a:pP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Modelin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daha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hafif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versiyonları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düşük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donanımlı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cihazlarda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denenebilir</a:t>
            </a:r>
            <a:r>
              <a:rPr lang="en-US" sz="2999" dirty="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164024"/>
            <a:ext cx="18288000" cy="4935637"/>
            <a:chOff x="0" y="0"/>
            <a:chExt cx="4816593" cy="12999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299921"/>
            </a:xfrm>
            <a:custGeom>
              <a:avLst/>
              <a:gdLst/>
              <a:ahLst/>
              <a:cxnLst/>
              <a:rect l="l" t="t" r="r" b="b"/>
              <a:pathLst>
                <a:path w="4816592" h="1299921">
                  <a:moveTo>
                    <a:pt x="0" y="0"/>
                  </a:moveTo>
                  <a:lnTo>
                    <a:pt x="4816592" y="0"/>
                  </a:lnTo>
                  <a:lnTo>
                    <a:pt x="4816592" y="1299921"/>
                  </a:lnTo>
                  <a:lnTo>
                    <a:pt x="0" y="1299921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3380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723923" y="4880954"/>
            <a:ext cx="4840153" cy="1244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</a:pPr>
            <a:r>
              <a:rPr lang="en-US" sz="6499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TEŞEKKÜRLER</a:t>
            </a:r>
          </a:p>
        </p:txBody>
      </p:sp>
      <p:sp>
        <p:nvSpPr>
          <p:cNvPr id="6" name="Freeform 6"/>
          <p:cNvSpPr/>
          <p:nvPr/>
        </p:nvSpPr>
        <p:spPr>
          <a:xfrm>
            <a:off x="14990738" y="4370966"/>
            <a:ext cx="3297262" cy="6336406"/>
          </a:xfrm>
          <a:custGeom>
            <a:avLst/>
            <a:gdLst/>
            <a:ahLst/>
            <a:cxnLst/>
            <a:rect l="l" t="t" r="r" b="b"/>
            <a:pathLst>
              <a:path w="3297262" h="6336406">
                <a:moveTo>
                  <a:pt x="0" y="0"/>
                </a:moveTo>
                <a:lnTo>
                  <a:pt x="3297262" y="0"/>
                </a:lnTo>
                <a:lnTo>
                  <a:pt x="3297262" y="6336406"/>
                </a:lnTo>
                <a:lnTo>
                  <a:pt x="0" y="63364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7" name="Freeform 7"/>
          <p:cNvSpPr/>
          <p:nvPr/>
        </p:nvSpPr>
        <p:spPr>
          <a:xfrm>
            <a:off x="1028700" y="1587893"/>
            <a:ext cx="764465" cy="1215190"/>
          </a:xfrm>
          <a:custGeom>
            <a:avLst/>
            <a:gdLst/>
            <a:ahLst/>
            <a:cxnLst/>
            <a:rect l="l" t="t" r="r" b="b"/>
            <a:pathLst>
              <a:path w="764465" h="1215190">
                <a:moveTo>
                  <a:pt x="0" y="0"/>
                </a:moveTo>
                <a:lnTo>
                  <a:pt x="764465" y="0"/>
                </a:lnTo>
                <a:lnTo>
                  <a:pt x="764465" y="1215190"/>
                </a:lnTo>
                <a:lnTo>
                  <a:pt x="0" y="12151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8" name="TextBox 8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12</a:t>
            </a:r>
          </a:p>
        </p:txBody>
      </p:sp>
      <p:sp>
        <p:nvSpPr>
          <p:cNvPr id="9" name="Freeform 9"/>
          <p:cNvSpPr/>
          <p:nvPr/>
        </p:nvSpPr>
        <p:spPr>
          <a:xfrm rot="-10800000">
            <a:off x="1058986" y="2463640"/>
            <a:ext cx="5295187" cy="6336406"/>
          </a:xfrm>
          <a:custGeom>
            <a:avLst/>
            <a:gdLst/>
            <a:ahLst/>
            <a:cxnLst/>
            <a:rect l="l" t="t" r="r" b="b"/>
            <a:pathLst>
              <a:path w="5295187" h="6336406">
                <a:moveTo>
                  <a:pt x="0" y="0"/>
                </a:moveTo>
                <a:lnTo>
                  <a:pt x="5295186" y="0"/>
                </a:lnTo>
                <a:lnTo>
                  <a:pt x="5295186" y="6336405"/>
                </a:lnTo>
                <a:lnTo>
                  <a:pt x="0" y="63364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0296" b="-30296"/>
            </a:stretch>
          </a:blipFill>
        </p:spPr>
        <p:txBody>
          <a:bodyPr/>
          <a:lstStyle/>
          <a:p>
            <a:endParaRPr lang="tr-T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96670" y="-1040642"/>
            <a:ext cx="5762630" cy="9100167"/>
            <a:chOff x="0" y="0"/>
            <a:chExt cx="635000" cy="10027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" cy="1002772"/>
            </a:xfrm>
            <a:custGeom>
              <a:avLst/>
              <a:gdLst/>
              <a:ahLst/>
              <a:cxnLst/>
              <a:rect l="l" t="t" r="r" b="b"/>
              <a:pathLst>
                <a:path w="635000" h="1002772">
                  <a:moveTo>
                    <a:pt x="635000" y="0"/>
                  </a:moveTo>
                  <a:lnTo>
                    <a:pt x="635000" y="888472"/>
                  </a:lnTo>
                  <a:lnTo>
                    <a:pt x="317500" y="1002772"/>
                  </a:lnTo>
                  <a:lnTo>
                    <a:pt x="0" y="888472"/>
                  </a:lnTo>
                  <a:lnTo>
                    <a:pt x="0" y="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35000" cy="926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448920" y="-1040642"/>
            <a:ext cx="5762630" cy="7376167"/>
            <a:chOff x="0" y="0"/>
            <a:chExt cx="6350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" cy="812800"/>
            </a:xfrm>
            <a:custGeom>
              <a:avLst/>
              <a:gdLst/>
              <a:ahLst/>
              <a:cxnLst/>
              <a:rect l="l" t="t" r="r" b="b"/>
              <a:pathLst>
                <a:path w="635000" h="812800">
                  <a:moveTo>
                    <a:pt x="635000" y="0"/>
                  </a:moveTo>
                  <a:lnTo>
                    <a:pt x="635000" y="698500"/>
                  </a:lnTo>
                  <a:lnTo>
                    <a:pt x="317500" y="812800"/>
                  </a:lnTo>
                  <a:lnTo>
                    <a:pt x="0" y="698500"/>
                  </a:lnTo>
                  <a:lnTo>
                    <a:pt x="0" y="0"/>
                  </a:lnTo>
                  <a:lnTo>
                    <a:pt x="635000" y="0"/>
                  </a:lnTo>
                  <a:close/>
                </a:path>
              </a:pathLst>
            </a:custGeom>
            <a:blipFill>
              <a:blip r:embed="rId2"/>
              <a:stretch>
                <a:fillRect l="-14000" r="-13999"/>
              </a:stretch>
            </a:blipFill>
          </p:spPr>
          <p:txBody>
            <a:bodyPr/>
            <a:lstStyle/>
            <a:p>
              <a:endParaRPr lang="tr-TR"/>
            </a:p>
          </p:txBody>
        </p:sp>
      </p:grpSp>
      <p:sp>
        <p:nvSpPr>
          <p:cNvPr id="7" name="Freeform 7"/>
          <p:cNvSpPr/>
          <p:nvPr/>
        </p:nvSpPr>
        <p:spPr>
          <a:xfrm rot="-5400000" flipH="1" flipV="1">
            <a:off x="1988042" y="6287591"/>
            <a:ext cx="3475027" cy="6678018"/>
          </a:xfrm>
          <a:custGeom>
            <a:avLst/>
            <a:gdLst/>
            <a:ahLst/>
            <a:cxnLst/>
            <a:rect l="l" t="t" r="r" b="b"/>
            <a:pathLst>
              <a:path w="3475027" h="6678018">
                <a:moveTo>
                  <a:pt x="3475026" y="6678018"/>
                </a:moveTo>
                <a:lnTo>
                  <a:pt x="0" y="6678018"/>
                </a:lnTo>
                <a:lnTo>
                  <a:pt x="0" y="0"/>
                </a:lnTo>
                <a:lnTo>
                  <a:pt x="3475026" y="0"/>
                </a:lnTo>
                <a:lnTo>
                  <a:pt x="3475026" y="667801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8" name="TextBox 8"/>
          <p:cNvSpPr txBox="1"/>
          <p:nvPr/>
        </p:nvSpPr>
        <p:spPr>
          <a:xfrm>
            <a:off x="386546" y="273889"/>
            <a:ext cx="8112440" cy="918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03"/>
              </a:lnSpc>
            </a:pPr>
            <a:r>
              <a:rPr lang="en-US" sz="5073" b="1">
                <a:solidFill>
                  <a:srgbClr val="3B8EA5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TANIMI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620315"/>
            <a:ext cx="8115300" cy="6711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3B8EA5"/>
                </a:solidFill>
                <a:latin typeface="Poppins"/>
                <a:ea typeface="Poppins"/>
                <a:cs typeface="Poppins"/>
                <a:sym typeface="Poppins"/>
              </a:rPr>
              <a:t>  Bitki hastalıkları, tarımsal üretimde verim kaybına ve ekonomik zararlara yol açmaktadır.</a:t>
            </a:r>
          </a:p>
          <a:p>
            <a:pPr algn="l">
              <a:lnSpc>
                <a:spcPts val="3360"/>
              </a:lnSpc>
            </a:pPr>
            <a:endParaRPr lang="en-US" sz="2400">
              <a:solidFill>
                <a:srgbClr val="3B8EA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3B8EA5"/>
                </a:solidFill>
                <a:latin typeface="Poppins"/>
                <a:ea typeface="Poppins"/>
                <a:cs typeface="Poppins"/>
                <a:sym typeface="Poppins"/>
              </a:rPr>
              <a:t>  Özellikle yaprak hastalıkları, ürün kalitesini düşürüp bitkinin tamamen yok olmasına neden olabilir.</a:t>
            </a:r>
          </a:p>
          <a:p>
            <a:pPr algn="l">
              <a:lnSpc>
                <a:spcPts val="3360"/>
              </a:lnSpc>
            </a:pPr>
            <a:endParaRPr lang="en-US" sz="2400">
              <a:solidFill>
                <a:srgbClr val="3B8EA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360"/>
              </a:lnSpc>
            </a:pPr>
            <a:r>
              <a:rPr lang="en-US" sz="2400" b="1">
                <a:solidFill>
                  <a:srgbClr val="3B8EA5"/>
                </a:solidFill>
                <a:latin typeface="Poppins Bold"/>
                <a:ea typeface="Poppins Bold"/>
                <a:cs typeface="Poppins Bold"/>
                <a:sym typeface="Poppins Bold"/>
              </a:rPr>
              <a:t>Geleneksel teşhis yöntemleri:</a:t>
            </a:r>
          </a:p>
          <a:p>
            <a:pPr marL="518175" lvl="1" indent="-259087" algn="l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3B8EA5"/>
                </a:solidFill>
                <a:latin typeface="Poppins"/>
                <a:ea typeface="Poppins"/>
                <a:cs typeface="Poppins"/>
                <a:sym typeface="Poppins"/>
              </a:rPr>
              <a:t>Gözleme dayalı ve insan hatasına açıktır.</a:t>
            </a:r>
          </a:p>
          <a:p>
            <a:pPr marL="518175" lvl="1" indent="-259087" algn="l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3B8EA5"/>
                </a:solidFill>
                <a:latin typeface="Poppins"/>
                <a:ea typeface="Poppins"/>
                <a:cs typeface="Poppins"/>
                <a:sym typeface="Poppins"/>
              </a:rPr>
              <a:t>Zaman alıcıdır ve uzman gerektirir.</a:t>
            </a:r>
          </a:p>
          <a:p>
            <a:pPr marL="518175" lvl="1" indent="-259087" algn="l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3B8EA5"/>
                </a:solidFill>
                <a:latin typeface="Poppins"/>
                <a:ea typeface="Poppins"/>
                <a:cs typeface="Poppins"/>
                <a:sym typeface="Poppins"/>
              </a:rPr>
              <a:t>Geniş alanlarda yetersiz kalır, teşhis gecikir.</a:t>
            </a:r>
          </a:p>
          <a:p>
            <a:pPr algn="l">
              <a:lnSpc>
                <a:spcPts val="3360"/>
              </a:lnSpc>
            </a:pPr>
            <a:endParaRPr lang="en-US" sz="2400">
              <a:solidFill>
                <a:srgbClr val="3B8EA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3B8EA5"/>
                </a:solidFill>
                <a:latin typeface="Poppins"/>
                <a:ea typeface="Poppins"/>
                <a:cs typeface="Poppins"/>
                <a:sym typeface="Poppins"/>
              </a:rPr>
              <a:t>  Bu durum hastalıkların hızla yayılmasına ve çiftçilerin gelir kaybına yol açar.</a:t>
            </a:r>
          </a:p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3B8EA5"/>
                </a:solidFill>
                <a:latin typeface="Poppins"/>
                <a:ea typeface="Poppins"/>
                <a:cs typeface="Poppins"/>
                <a:sym typeface="Poppins"/>
              </a:rPr>
              <a:t>Tarımda hızlı, doğru ve otomatik çözümlere olan ihtiyaç giderek artmaktadır.</a:t>
            </a:r>
          </a:p>
          <a:p>
            <a:pPr algn="l">
              <a:lnSpc>
                <a:spcPts val="3360"/>
              </a:lnSpc>
            </a:pPr>
            <a:endParaRPr lang="en-US" sz="2400">
              <a:solidFill>
                <a:srgbClr val="3B8EA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3B8EA5"/>
                </a:solidFill>
                <a:latin typeface="Abril Fatface"/>
                <a:ea typeface="Abril Fatface"/>
                <a:cs typeface="Abril Fatface"/>
                <a:sym typeface="Abril Fatface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82058" y="2538094"/>
            <a:ext cx="7639184" cy="6720206"/>
            <a:chOff x="0" y="0"/>
            <a:chExt cx="2011966" cy="176993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11966" cy="1769931"/>
            </a:xfrm>
            <a:custGeom>
              <a:avLst/>
              <a:gdLst/>
              <a:ahLst/>
              <a:cxnLst/>
              <a:rect l="l" t="t" r="r" b="b"/>
              <a:pathLst>
                <a:path w="2011966" h="1769931">
                  <a:moveTo>
                    <a:pt x="0" y="0"/>
                  </a:moveTo>
                  <a:lnTo>
                    <a:pt x="2011966" y="0"/>
                  </a:lnTo>
                  <a:lnTo>
                    <a:pt x="2011966" y="1769931"/>
                  </a:lnTo>
                  <a:lnTo>
                    <a:pt x="0" y="1769931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011966" cy="18080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50729" y="742950"/>
            <a:ext cx="15186542" cy="1346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 b="1">
                <a:solidFill>
                  <a:srgbClr val="3B8EA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PROJENİN AMACI VE HEDEFİ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266758" y="2538094"/>
            <a:ext cx="7639184" cy="6720206"/>
            <a:chOff x="0" y="0"/>
            <a:chExt cx="2011966" cy="176993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11966" cy="1769931"/>
            </a:xfrm>
            <a:custGeom>
              <a:avLst/>
              <a:gdLst/>
              <a:ahLst/>
              <a:cxnLst/>
              <a:rect l="l" t="t" r="r" b="b"/>
              <a:pathLst>
                <a:path w="2011966" h="1769931">
                  <a:moveTo>
                    <a:pt x="0" y="0"/>
                  </a:moveTo>
                  <a:lnTo>
                    <a:pt x="2011966" y="0"/>
                  </a:lnTo>
                  <a:lnTo>
                    <a:pt x="2011966" y="1769931"/>
                  </a:lnTo>
                  <a:lnTo>
                    <a:pt x="0" y="1769931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11966" cy="18080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8700" y="2864526"/>
            <a:ext cx="3196354" cy="865744"/>
            <a:chOff x="0" y="0"/>
            <a:chExt cx="841838" cy="22801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41838" cy="228015"/>
            </a:xfrm>
            <a:custGeom>
              <a:avLst/>
              <a:gdLst/>
              <a:ahLst/>
              <a:cxnLst/>
              <a:rect l="l" t="t" r="r" b="b"/>
              <a:pathLst>
                <a:path w="841838" h="228015">
                  <a:moveTo>
                    <a:pt x="0" y="0"/>
                  </a:moveTo>
                  <a:lnTo>
                    <a:pt x="841838" y="0"/>
                  </a:lnTo>
                  <a:lnTo>
                    <a:pt x="841838" y="228015"/>
                  </a:lnTo>
                  <a:lnTo>
                    <a:pt x="0" y="228015"/>
                  </a:lnTo>
                  <a:close/>
                </a:path>
              </a:pathLst>
            </a:custGeom>
            <a:solidFill>
              <a:srgbClr val="9ACACE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41838" cy="2661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144000" y="2864526"/>
            <a:ext cx="3196354" cy="865744"/>
            <a:chOff x="0" y="0"/>
            <a:chExt cx="841838" cy="22801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41838" cy="228015"/>
            </a:xfrm>
            <a:custGeom>
              <a:avLst/>
              <a:gdLst/>
              <a:ahLst/>
              <a:cxnLst/>
              <a:rect l="l" t="t" r="r" b="b"/>
              <a:pathLst>
                <a:path w="841838" h="228015">
                  <a:moveTo>
                    <a:pt x="0" y="0"/>
                  </a:moveTo>
                  <a:lnTo>
                    <a:pt x="841838" y="0"/>
                  </a:lnTo>
                  <a:lnTo>
                    <a:pt x="841838" y="228015"/>
                  </a:lnTo>
                  <a:lnTo>
                    <a:pt x="0" y="228015"/>
                  </a:lnTo>
                  <a:close/>
                </a:path>
              </a:pathLst>
            </a:custGeom>
            <a:solidFill>
              <a:srgbClr val="9ACACE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841838" cy="2661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800655" y="4043771"/>
            <a:ext cx="6486234" cy="2280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Tarımda yapay zekâ destekli çözümler geliştirerek bitki hastalıklarının erken ve doğru şekilde tespit edilmesini sağlamak.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915955" y="4043771"/>
            <a:ext cx="6571389" cy="5090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90" lvl="1" indent="-345445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Görüntü işleme teknikleriyle bitki yapraklarını analiz etmek,</a:t>
            </a:r>
          </a:p>
          <a:p>
            <a:pPr marL="690890" lvl="1" indent="-345445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Derin öğrenme modelleriyle hastalık sınıflandırması yapmak,</a:t>
            </a:r>
          </a:p>
          <a:p>
            <a:pPr marL="690890" lvl="1" indent="-345445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Farklı model mimarilerinin başarılarını karşılaştırmak,</a:t>
            </a:r>
          </a:p>
          <a:p>
            <a:pPr marL="690890" lvl="1" indent="-345445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Gerçek dünyada uygulanabilir, hafif ve etkili bir sistem ortaya koymak.</a:t>
            </a:r>
          </a:p>
          <a:p>
            <a:pPr algn="l">
              <a:lnSpc>
                <a:spcPts val="4480"/>
              </a:lnSpc>
            </a:pPr>
            <a:endParaRPr lang="en-US" sz="3200">
              <a:solidFill>
                <a:srgbClr val="FFFFFF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11236" y="2916398"/>
            <a:ext cx="2913818" cy="755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40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AMAÇ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426536" y="2916398"/>
            <a:ext cx="2388725" cy="755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40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HEDEFLER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66806" y="4542012"/>
            <a:ext cx="11821194" cy="5744988"/>
            <a:chOff x="0" y="0"/>
            <a:chExt cx="3113401" cy="15130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13401" cy="1513083"/>
            </a:xfrm>
            <a:custGeom>
              <a:avLst/>
              <a:gdLst/>
              <a:ahLst/>
              <a:cxnLst/>
              <a:rect l="l" t="t" r="r" b="b"/>
              <a:pathLst>
                <a:path w="3113401" h="1513083">
                  <a:moveTo>
                    <a:pt x="0" y="0"/>
                  </a:moveTo>
                  <a:lnTo>
                    <a:pt x="3113401" y="0"/>
                  </a:lnTo>
                  <a:lnTo>
                    <a:pt x="3113401" y="1513083"/>
                  </a:lnTo>
                  <a:lnTo>
                    <a:pt x="0" y="1513083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113401" cy="1551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26087" y="4694822"/>
            <a:ext cx="5306852" cy="4563478"/>
            <a:chOff x="0" y="0"/>
            <a:chExt cx="1096882" cy="9432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6882" cy="943233"/>
            </a:xfrm>
            <a:custGeom>
              <a:avLst/>
              <a:gdLst/>
              <a:ahLst/>
              <a:cxnLst/>
              <a:rect l="l" t="t" r="r" b="b"/>
              <a:pathLst>
                <a:path w="1096882" h="943233">
                  <a:moveTo>
                    <a:pt x="0" y="0"/>
                  </a:moveTo>
                  <a:lnTo>
                    <a:pt x="1096882" y="0"/>
                  </a:lnTo>
                  <a:lnTo>
                    <a:pt x="1096882" y="943233"/>
                  </a:lnTo>
                  <a:lnTo>
                    <a:pt x="0" y="943233"/>
                  </a:lnTo>
                  <a:close/>
                </a:path>
              </a:pathLst>
            </a:custGeom>
            <a:blipFill>
              <a:blip r:embed="rId2"/>
              <a:stretch>
                <a:fillRect l="-14534" r="-14534"/>
              </a:stretch>
            </a:blipFill>
          </p:spPr>
          <p:txBody>
            <a:bodyPr/>
            <a:lstStyle/>
            <a:p>
              <a:endParaRPr lang="tr-TR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1242406" y="8077200"/>
            <a:ext cx="3536986" cy="1181100"/>
            <a:chOff x="0" y="0"/>
            <a:chExt cx="931552" cy="3110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31552" cy="311072"/>
            </a:xfrm>
            <a:custGeom>
              <a:avLst/>
              <a:gdLst/>
              <a:ahLst/>
              <a:cxnLst/>
              <a:rect l="l" t="t" r="r" b="b"/>
              <a:pathLst>
                <a:path w="931552" h="311072">
                  <a:moveTo>
                    <a:pt x="0" y="0"/>
                  </a:moveTo>
                  <a:lnTo>
                    <a:pt x="931552" y="0"/>
                  </a:lnTo>
                  <a:lnTo>
                    <a:pt x="931552" y="311072"/>
                  </a:lnTo>
                  <a:lnTo>
                    <a:pt x="0" y="311072"/>
                  </a:lnTo>
                  <a:close/>
                </a:path>
              </a:pathLst>
            </a:custGeom>
            <a:solidFill>
              <a:srgbClr val="9ACACE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931552" cy="3491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-5400000">
            <a:off x="12264820" y="-2074006"/>
            <a:ext cx="4123041" cy="7923319"/>
          </a:xfrm>
          <a:custGeom>
            <a:avLst/>
            <a:gdLst/>
            <a:ahLst/>
            <a:cxnLst/>
            <a:rect l="l" t="t" r="r" b="b"/>
            <a:pathLst>
              <a:path w="4123041" h="7923319">
                <a:moveTo>
                  <a:pt x="0" y="0"/>
                </a:moveTo>
                <a:lnTo>
                  <a:pt x="4123041" y="0"/>
                </a:lnTo>
                <a:lnTo>
                  <a:pt x="4123041" y="7923319"/>
                </a:lnTo>
                <a:lnTo>
                  <a:pt x="0" y="79233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1" name="TextBox 11"/>
          <p:cNvSpPr txBox="1"/>
          <p:nvPr/>
        </p:nvSpPr>
        <p:spPr>
          <a:xfrm>
            <a:off x="913853" y="503731"/>
            <a:ext cx="10223025" cy="278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40"/>
              </a:lnSpc>
            </a:pPr>
            <a:r>
              <a:rPr lang="en-US" sz="7600" b="1">
                <a:solidFill>
                  <a:srgbClr val="3B8EA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KULLANILAN YÖNTEM VE TEKNİKLER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981156" y="5067300"/>
            <a:ext cx="10792494" cy="4832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PlantVillage veri seti kullanıldı (4 sınıf: sağlıklı ve hastalıklı yapraklar).</a:t>
            </a:r>
          </a:p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Görseller yeniden boyutlandırıldı ve normalize edildi.</a:t>
            </a:r>
          </a:p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Eğitim setine çeşitli veri artırma teknikleri uygulandı.</a:t>
            </a:r>
          </a:p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Transfer öğrenme ile VGG16, InceptionV3, MobileNetV2 modelleri denendi.</a:t>
            </a:r>
          </a:p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 iyi performans gösteren model (MobileNetV2) üzerinde fine-tuning ve hiperparametre ayarlamaları yapıldı.</a:t>
            </a:r>
          </a:p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Eğitim sürecinde early stopping ve düşük öğrenme oranı gibi tekniklerle model optimize edildi.</a:t>
            </a:r>
          </a:p>
          <a:p>
            <a:pPr algn="l">
              <a:lnSpc>
                <a:spcPts val="3500"/>
              </a:lnSpc>
            </a:pPr>
            <a:endParaRPr lang="en-US" sz="2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13990" y="672483"/>
            <a:ext cx="5762630" cy="6963061"/>
            <a:chOff x="0" y="0"/>
            <a:chExt cx="635000" cy="7672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" cy="767279"/>
            </a:xfrm>
            <a:custGeom>
              <a:avLst/>
              <a:gdLst/>
              <a:ahLst/>
              <a:cxnLst/>
              <a:rect l="l" t="t" r="r" b="b"/>
              <a:pathLst>
                <a:path w="635000" h="767279">
                  <a:moveTo>
                    <a:pt x="635000" y="0"/>
                  </a:moveTo>
                  <a:lnTo>
                    <a:pt x="635000" y="652979"/>
                  </a:lnTo>
                  <a:lnTo>
                    <a:pt x="317500" y="767279"/>
                  </a:lnTo>
                  <a:lnTo>
                    <a:pt x="0" y="652979"/>
                  </a:lnTo>
                  <a:lnTo>
                    <a:pt x="0" y="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35000" cy="6910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098482" y="9258300"/>
            <a:ext cx="6321637" cy="1028700"/>
            <a:chOff x="0" y="0"/>
            <a:chExt cx="1664958" cy="270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64958" cy="270933"/>
            </a:xfrm>
            <a:custGeom>
              <a:avLst/>
              <a:gdLst/>
              <a:ahLst/>
              <a:cxnLst/>
              <a:rect l="l" t="t" r="r" b="b"/>
              <a:pathLst>
                <a:path w="1664958" h="270933">
                  <a:moveTo>
                    <a:pt x="0" y="0"/>
                  </a:moveTo>
                  <a:lnTo>
                    <a:pt x="1664958" y="0"/>
                  </a:lnTo>
                  <a:lnTo>
                    <a:pt x="1664958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664958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-5400000" flipH="1" flipV="1">
            <a:off x="8500038" y="6373316"/>
            <a:ext cx="3475027" cy="6678018"/>
          </a:xfrm>
          <a:custGeom>
            <a:avLst/>
            <a:gdLst/>
            <a:ahLst/>
            <a:cxnLst/>
            <a:rect l="l" t="t" r="r" b="b"/>
            <a:pathLst>
              <a:path w="3475027" h="6678018">
                <a:moveTo>
                  <a:pt x="3475026" y="6678018"/>
                </a:moveTo>
                <a:lnTo>
                  <a:pt x="0" y="6678018"/>
                </a:lnTo>
                <a:lnTo>
                  <a:pt x="0" y="0"/>
                </a:lnTo>
                <a:lnTo>
                  <a:pt x="3475026" y="0"/>
                </a:lnTo>
                <a:lnTo>
                  <a:pt x="3475026" y="667801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9" name="TextBox 9"/>
          <p:cNvSpPr txBox="1"/>
          <p:nvPr/>
        </p:nvSpPr>
        <p:spPr>
          <a:xfrm>
            <a:off x="6618320" y="647291"/>
            <a:ext cx="5358963" cy="8493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4"/>
              </a:lnSpc>
            </a:pPr>
            <a:r>
              <a:rPr lang="en-US" sz="2996" b="1">
                <a:solidFill>
                  <a:srgbClr val="3B8EA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 Veri Seti:</a:t>
            </a:r>
          </a:p>
          <a:p>
            <a:pPr marL="646842" lvl="1" indent="-323421" algn="l">
              <a:lnSpc>
                <a:spcPts val="4194"/>
              </a:lnSpc>
              <a:buFont typeface="Arial"/>
              <a:buChar char="•"/>
            </a:pPr>
            <a:r>
              <a:rPr lang="en-US" sz="2996">
                <a:solidFill>
                  <a:srgbClr val="3B8EA5"/>
                </a:solidFill>
                <a:latin typeface="Calibri (MS)"/>
                <a:ea typeface="Calibri (MS)"/>
                <a:cs typeface="Calibri (MS)"/>
                <a:sym typeface="Calibri (MS)"/>
              </a:rPr>
              <a:t>PlantVillage veri seti kullanıldı.</a:t>
            </a:r>
          </a:p>
          <a:p>
            <a:pPr marL="646842" lvl="1" indent="-323421" algn="l">
              <a:lnSpc>
                <a:spcPts val="4194"/>
              </a:lnSpc>
              <a:buFont typeface="Arial"/>
              <a:buChar char="•"/>
            </a:pPr>
            <a:r>
              <a:rPr lang="en-US" sz="2996">
                <a:solidFill>
                  <a:srgbClr val="3B8EA5"/>
                </a:solidFill>
                <a:latin typeface="Calibri (MS)"/>
                <a:ea typeface="Calibri (MS)"/>
                <a:cs typeface="Calibri (MS)"/>
                <a:sym typeface="Calibri (MS)"/>
              </a:rPr>
              <a:t>Mısır yaprağına ait 4 sınıf:</a:t>
            </a:r>
          </a:p>
          <a:p>
            <a:pPr algn="l">
              <a:lnSpc>
                <a:spcPts val="4194"/>
              </a:lnSpc>
            </a:pPr>
            <a:r>
              <a:rPr lang="en-US" sz="2996">
                <a:solidFill>
                  <a:srgbClr val="3B8EA5"/>
                </a:solidFill>
                <a:latin typeface="Calibri (MS)"/>
                <a:ea typeface="Calibri (MS)"/>
                <a:cs typeface="Calibri (MS)"/>
                <a:sym typeface="Calibri (MS)"/>
              </a:rPr>
              <a:t>        • Cercospora Leaf Spot</a:t>
            </a:r>
          </a:p>
          <a:p>
            <a:pPr algn="l">
              <a:lnSpc>
                <a:spcPts val="4194"/>
              </a:lnSpc>
            </a:pPr>
            <a:r>
              <a:rPr lang="en-US" sz="2996">
                <a:solidFill>
                  <a:srgbClr val="3B8EA5"/>
                </a:solidFill>
                <a:latin typeface="Calibri (MS)"/>
                <a:ea typeface="Calibri (MS)"/>
                <a:cs typeface="Calibri (MS)"/>
                <a:sym typeface="Calibri (MS)"/>
              </a:rPr>
              <a:t>        • Common Rust</a:t>
            </a:r>
          </a:p>
          <a:p>
            <a:pPr algn="l">
              <a:lnSpc>
                <a:spcPts val="4194"/>
              </a:lnSpc>
            </a:pPr>
            <a:r>
              <a:rPr lang="en-US" sz="2996">
                <a:solidFill>
                  <a:srgbClr val="3B8EA5"/>
                </a:solidFill>
                <a:latin typeface="Calibri (MS)"/>
                <a:ea typeface="Calibri (MS)"/>
                <a:cs typeface="Calibri (MS)"/>
                <a:sym typeface="Calibri (MS)"/>
              </a:rPr>
              <a:t>        • Northern Leaf Blight</a:t>
            </a:r>
          </a:p>
          <a:p>
            <a:pPr algn="l">
              <a:lnSpc>
                <a:spcPts val="4194"/>
              </a:lnSpc>
            </a:pPr>
            <a:r>
              <a:rPr lang="en-US" sz="2996">
                <a:solidFill>
                  <a:srgbClr val="3B8EA5"/>
                </a:solidFill>
                <a:latin typeface="Calibri (MS)"/>
                <a:ea typeface="Calibri (MS)"/>
                <a:cs typeface="Calibri (MS)"/>
                <a:sym typeface="Calibri (MS)"/>
              </a:rPr>
              <a:t>        • Healthy</a:t>
            </a:r>
          </a:p>
          <a:p>
            <a:pPr marL="646842" lvl="1" indent="-323421" algn="l">
              <a:lnSpc>
                <a:spcPts val="4194"/>
              </a:lnSpc>
              <a:buFont typeface="Arial"/>
              <a:buChar char="•"/>
            </a:pPr>
            <a:r>
              <a:rPr lang="en-US" sz="2996">
                <a:solidFill>
                  <a:srgbClr val="3B8EA5"/>
                </a:solidFill>
                <a:latin typeface="Calibri (MS)"/>
                <a:ea typeface="Calibri (MS)"/>
                <a:cs typeface="Calibri (MS)"/>
                <a:sym typeface="Calibri (MS)"/>
              </a:rPr>
              <a:t>Görseller:</a:t>
            </a:r>
          </a:p>
          <a:p>
            <a:pPr marL="646842" lvl="1" indent="-323421" algn="l">
              <a:lnSpc>
                <a:spcPts val="4194"/>
              </a:lnSpc>
              <a:buFont typeface="Arial"/>
              <a:buChar char="•"/>
            </a:pPr>
            <a:r>
              <a:rPr lang="en-US" sz="2996">
                <a:solidFill>
                  <a:srgbClr val="3B8EA5"/>
                </a:solidFill>
                <a:latin typeface="Calibri (MS)"/>
                <a:ea typeface="Calibri (MS)"/>
                <a:cs typeface="Calibri (MS)"/>
                <a:sym typeface="Calibri (MS)"/>
              </a:rPr>
              <a:t>%70 Eğitim, %15 Doğrulama, %15 Test</a:t>
            </a:r>
          </a:p>
          <a:p>
            <a:pPr algn="l">
              <a:lnSpc>
                <a:spcPts val="4194"/>
              </a:lnSpc>
            </a:pPr>
            <a:r>
              <a:rPr lang="en-US" sz="2996" b="1">
                <a:solidFill>
                  <a:srgbClr val="3B8EA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 Ön İşleme:</a:t>
            </a:r>
          </a:p>
          <a:p>
            <a:pPr marL="646842" lvl="1" indent="-323421" algn="l">
              <a:lnSpc>
                <a:spcPts val="4194"/>
              </a:lnSpc>
              <a:buFont typeface="Arial"/>
              <a:buChar char="•"/>
            </a:pPr>
            <a:r>
              <a:rPr lang="en-US" sz="2996">
                <a:solidFill>
                  <a:srgbClr val="3B8EA5"/>
                </a:solidFill>
                <a:latin typeface="Calibri (MS)"/>
                <a:ea typeface="Calibri (MS)"/>
                <a:cs typeface="Calibri (MS)"/>
                <a:sym typeface="Calibri (MS)"/>
              </a:rPr>
              <a:t>Görseller 224×224 piksele ölçeklendirildi.</a:t>
            </a:r>
          </a:p>
          <a:p>
            <a:pPr marL="646842" lvl="1" indent="-323421" algn="l">
              <a:lnSpc>
                <a:spcPts val="4194"/>
              </a:lnSpc>
              <a:buFont typeface="Arial"/>
              <a:buChar char="•"/>
            </a:pPr>
            <a:r>
              <a:rPr lang="en-US" sz="2996">
                <a:solidFill>
                  <a:srgbClr val="3B8EA5"/>
                </a:solidFill>
                <a:latin typeface="Calibri (MS)"/>
                <a:ea typeface="Calibri (MS)"/>
                <a:cs typeface="Calibri (MS)"/>
                <a:sym typeface="Calibri (MS)"/>
              </a:rPr>
              <a:t>Piksel değerleri 0–1 aralığında normalize edildi.</a:t>
            </a:r>
          </a:p>
          <a:p>
            <a:pPr algn="l">
              <a:lnSpc>
                <a:spcPts val="4194"/>
              </a:lnSpc>
            </a:pPr>
            <a:endParaRPr lang="en-US" sz="2996">
              <a:solidFill>
                <a:srgbClr val="3B8EA5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12215408" y="1306565"/>
            <a:ext cx="5282017" cy="5694897"/>
          </a:xfrm>
          <a:custGeom>
            <a:avLst/>
            <a:gdLst/>
            <a:ahLst/>
            <a:cxnLst/>
            <a:rect l="l" t="t" r="r" b="b"/>
            <a:pathLst>
              <a:path w="5282017" h="5694897">
                <a:moveTo>
                  <a:pt x="0" y="0"/>
                </a:moveTo>
                <a:lnTo>
                  <a:pt x="5282017" y="0"/>
                </a:lnTo>
                <a:lnTo>
                  <a:pt x="5282017" y="5694897"/>
                </a:lnTo>
                <a:lnTo>
                  <a:pt x="0" y="56948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1" name="TextBox 11"/>
          <p:cNvSpPr txBox="1"/>
          <p:nvPr/>
        </p:nvSpPr>
        <p:spPr>
          <a:xfrm>
            <a:off x="1028700" y="1951252"/>
            <a:ext cx="4933210" cy="2584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VERİ SETİ VE ÖN İŞLEME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927186" y="597"/>
            <a:ext cx="8360814" cy="10286403"/>
            <a:chOff x="0" y="0"/>
            <a:chExt cx="2202025" cy="270917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02025" cy="2709176"/>
            </a:xfrm>
            <a:custGeom>
              <a:avLst/>
              <a:gdLst/>
              <a:ahLst/>
              <a:cxnLst/>
              <a:rect l="l" t="t" r="r" b="b"/>
              <a:pathLst>
                <a:path w="2202025" h="2709176">
                  <a:moveTo>
                    <a:pt x="0" y="0"/>
                  </a:moveTo>
                  <a:lnTo>
                    <a:pt x="2202025" y="0"/>
                  </a:lnTo>
                  <a:lnTo>
                    <a:pt x="2202025" y="2709176"/>
                  </a:lnTo>
                  <a:lnTo>
                    <a:pt x="0" y="2709176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02025" cy="27472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4831574" y="7289592"/>
            <a:ext cx="3456426" cy="6642274"/>
          </a:xfrm>
          <a:custGeom>
            <a:avLst/>
            <a:gdLst/>
            <a:ahLst/>
            <a:cxnLst/>
            <a:rect l="l" t="t" r="r" b="b"/>
            <a:pathLst>
              <a:path w="3456426" h="6642274">
                <a:moveTo>
                  <a:pt x="0" y="0"/>
                </a:moveTo>
                <a:lnTo>
                  <a:pt x="3456426" y="0"/>
                </a:lnTo>
                <a:lnTo>
                  <a:pt x="3456426" y="6642273"/>
                </a:lnTo>
                <a:lnTo>
                  <a:pt x="0" y="66422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6" name="Freeform 6"/>
          <p:cNvSpPr/>
          <p:nvPr/>
        </p:nvSpPr>
        <p:spPr>
          <a:xfrm rot="-5400000">
            <a:off x="14367964" y="-1236658"/>
            <a:ext cx="2683378" cy="5156693"/>
          </a:xfrm>
          <a:custGeom>
            <a:avLst/>
            <a:gdLst/>
            <a:ahLst/>
            <a:cxnLst/>
            <a:rect l="l" t="t" r="r" b="b"/>
            <a:pathLst>
              <a:path w="2683378" h="5156693">
                <a:moveTo>
                  <a:pt x="0" y="0"/>
                </a:moveTo>
                <a:lnTo>
                  <a:pt x="2683378" y="0"/>
                </a:lnTo>
                <a:lnTo>
                  <a:pt x="2683378" y="5156694"/>
                </a:lnTo>
                <a:lnTo>
                  <a:pt x="0" y="51566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pSp>
        <p:nvGrpSpPr>
          <p:cNvPr id="7" name="Group 7"/>
          <p:cNvGrpSpPr/>
          <p:nvPr/>
        </p:nvGrpSpPr>
        <p:grpSpPr>
          <a:xfrm>
            <a:off x="-2261233" y="9258300"/>
            <a:ext cx="6321637" cy="1028700"/>
            <a:chOff x="0" y="0"/>
            <a:chExt cx="1664958" cy="2709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64958" cy="270933"/>
            </a:xfrm>
            <a:custGeom>
              <a:avLst/>
              <a:gdLst/>
              <a:ahLst/>
              <a:cxnLst/>
              <a:rect l="l" t="t" r="r" b="b"/>
              <a:pathLst>
                <a:path w="1664958" h="270933">
                  <a:moveTo>
                    <a:pt x="0" y="0"/>
                  </a:moveTo>
                  <a:lnTo>
                    <a:pt x="1664958" y="0"/>
                  </a:lnTo>
                  <a:lnTo>
                    <a:pt x="1664958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664958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99586" y="3867921"/>
            <a:ext cx="8244414" cy="4080985"/>
          </a:xfrm>
          <a:custGeom>
            <a:avLst/>
            <a:gdLst/>
            <a:ahLst/>
            <a:cxnLst/>
            <a:rect l="l" t="t" r="r" b="b"/>
            <a:pathLst>
              <a:path w="8244414" h="4080985">
                <a:moveTo>
                  <a:pt x="0" y="0"/>
                </a:moveTo>
                <a:lnTo>
                  <a:pt x="8244414" y="0"/>
                </a:lnTo>
                <a:lnTo>
                  <a:pt x="8244414" y="4080985"/>
                </a:lnTo>
                <a:lnTo>
                  <a:pt x="0" y="40809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1" name="TextBox 11"/>
          <p:cNvSpPr txBox="1"/>
          <p:nvPr/>
        </p:nvSpPr>
        <p:spPr>
          <a:xfrm>
            <a:off x="1028700" y="357973"/>
            <a:ext cx="7671268" cy="2620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40"/>
              </a:lnSpc>
            </a:pPr>
            <a:r>
              <a:rPr lang="en-US" sz="7100" b="1">
                <a:solidFill>
                  <a:srgbClr val="3B8EA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VERİ ARTIRMA TEKNİKLERİ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037674" y="3516565"/>
            <a:ext cx="6571389" cy="4832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Eğitim verisinin çeşitliliğini artırmak ve aşırı öğrenmeyi önlemek amacıyla aşağıdaki veri artırma yöntemleri kullanılmıştır:</a:t>
            </a:r>
          </a:p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Döndürme (0–40°)</a:t>
            </a:r>
          </a:p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Yakınlaştırma/Uzaklaştırma (%30)</a:t>
            </a:r>
          </a:p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Yatay/Dikey Kaydırma (%20)</a:t>
            </a:r>
          </a:p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Shear (Kesme)</a:t>
            </a:r>
          </a:p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Parlaklık Ayarı (0.7–1.3)</a:t>
            </a:r>
          </a:p>
          <a:p>
            <a:pPr marL="539764" lvl="1" indent="-269882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Yatay Çevirme</a:t>
            </a:r>
          </a:p>
          <a:p>
            <a:pPr algn="l">
              <a:lnSpc>
                <a:spcPts val="3500"/>
              </a:lnSpc>
            </a:pPr>
            <a:endParaRPr lang="en-US" sz="2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32693"/>
            <a:ext cx="18288000" cy="1232180"/>
            <a:chOff x="0" y="0"/>
            <a:chExt cx="4816593" cy="3245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24525"/>
            </a:xfrm>
            <a:custGeom>
              <a:avLst/>
              <a:gdLst/>
              <a:ahLst/>
              <a:cxnLst/>
              <a:rect l="l" t="t" r="r" b="b"/>
              <a:pathLst>
                <a:path w="4816592" h="324525">
                  <a:moveTo>
                    <a:pt x="0" y="0"/>
                  </a:moveTo>
                  <a:lnTo>
                    <a:pt x="4816592" y="0"/>
                  </a:lnTo>
                  <a:lnTo>
                    <a:pt x="4816592" y="324525"/>
                  </a:lnTo>
                  <a:lnTo>
                    <a:pt x="0" y="324525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626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324976" y="2998599"/>
            <a:ext cx="8963024" cy="7288401"/>
            <a:chOff x="0" y="0"/>
            <a:chExt cx="2360632" cy="19195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60632" cy="1919579"/>
            </a:xfrm>
            <a:custGeom>
              <a:avLst/>
              <a:gdLst/>
              <a:ahLst/>
              <a:cxnLst/>
              <a:rect l="l" t="t" r="r" b="b"/>
              <a:pathLst>
                <a:path w="2360632" h="1919579">
                  <a:moveTo>
                    <a:pt x="0" y="0"/>
                  </a:moveTo>
                  <a:lnTo>
                    <a:pt x="2360632" y="0"/>
                  </a:lnTo>
                  <a:lnTo>
                    <a:pt x="2360632" y="1919579"/>
                  </a:lnTo>
                  <a:lnTo>
                    <a:pt x="0" y="1919579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360632" cy="19576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546239" y="4260054"/>
            <a:ext cx="8057313" cy="4532239"/>
          </a:xfrm>
          <a:custGeom>
            <a:avLst/>
            <a:gdLst/>
            <a:ahLst/>
            <a:cxnLst/>
            <a:rect l="l" t="t" r="r" b="b"/>
            <a:pathLst>
              <a:path w="8057313" h="4532239">
                <a:moveTo>
                  <a:pt x="0" y="0"/>
                </a:moveTo>
                <a:lnTo>
                  <a:pt x="8057313" y="0"/>
                </a:lnTo>
                <a:lnTo>
                  <a:pt x="8057313" y="4532238"/>
                </a:lnTo>
                <a:lnTo>
                  <a:pt x="0" y="45322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9" name="TextBox 9"/>
          <p:cNvSpPr txBox="1"/>
          <p:nvPr/>
        </p:nvSpPr>
        <p:spPr>
          <a:xfrm>
            <a:off x="2218776" y="275938"/>
            <a:ext cx="13850448" cy="1093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80"/>
              </a:lnSpc>
            </a:pPr>
            <a:r>
              <a:rPr lang="en-US" sz="57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MODEL EĞİTİMİ VE KULLANILAN MİMARİLER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99420" y="3172326"/>
            <a:ext cx="7789411" cy="7242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95"/>
              </a:lnSpc>
            </a:pPr>
            <a:r>
              <a:rPr lang="en-US" sz="2282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Kullanılan</a:t>
            </a: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282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modeller</a:t>
            </a: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</a:p>
          <a:p>
            <a:pPr marL="492768" lvl="1" indent="-246384" algn="l">
              <a:lnSpc>
                <a:spcPts val="3195"/>
              </a:lnSpc>
              <a:buFont typeface="Arial"/>
              <a:buChar char="•"/>
            </a:pP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VGG16, InceptionV3, MobileNetV2 </a:t>
            </a:r>
          </a:p>
          <a:p>
            <a:pPr algn="l">
              <a:lnSpc>
                <a:spcPts val="3195"/>
              </a:lnSpc>
            </a:pPr>
            <a:endParaRPr lang="en-US" sz="2282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195"/>
              </a:lnSpc>
            </a:pP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MobileNetV2 </a:t>
            </a:r>
            <a:r>
              <a:rPr lang="en-US" sz="2282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için</a:t>
            </a: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282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yapılan</a:t>
            </a: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282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iyileştirmeler</a:t>
            </a: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</a:p>
          <a:p>
            <a:pPr marL="492768" lvl="1" indent="-246384" algn="l">
              <a:lnSpc>
                <a:spcPts val="3195"/>
              </a:lnSpc>
              <a:buFont typeface="Arial"/>
              <a:buChar char="•"/>
            </a:pP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Fine-tuning </a:t>
            </a: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uygulanması</a:t>
            </a:r>
            <a:endParaRPr lang="en-US" sz="2282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92768" lvl="1" indent="-246384" algn="l">
              <a:lnSpc>
                <a:spcPts val="3195"/>
              </a:lnSpc>
              <a:buFont typeface="Arial"/>
              <a:buChar char="•"/>
            </a:pP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Hiperparametre</a:t>
            </a: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optimizasyonu</a:t>
            </a:r>
            <a:endParaRPr lang="en-US" sz="2282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195"/>
              </a:lnSpc>
            </a:pP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195"/>
              </a:lnSpc>
            </a:pPr>
            <a:r>
              <a:rPr lang="en-US" sz="2282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Eğitim</a:t>
            </a: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282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süreci</a:t>
            </a: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282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kontrolü</a:t>
            </a: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 </a:t>
            </a: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early stopping</a:t>
            </a:r>
          </a:p>
          <a:p>
            <a:pPr algn="l">
              <a:lnSpc>
                <a:spcPts val="3195"/>
              </a:lnSpc>
            </a:pP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</a:p>
          <a:p>
            <a:pPr algn="l">
              <a:lnSpc>
                <a:spcPts val="3195"/>
              </a:lnSpc>
            </a:pPr>
            <a:r>
              <a:rPr lang="en-US" sz="2282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Eğitim</a:t>
            </a: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282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ayarları</a:t>
            </a: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</a:t>
            </a:r>
          </a:p>
          <a:p>
            <a:pPr marL="492768" lvl="1" indent="-246384" algn="l">
              <a:lnSpc>
                <a:spcPts val="3195"/>
              </a:lnSpc>
              <a:buFont typeface="Arial"/>
              <a:buChar char="•"/>
            </a:pP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Epoch: 10–15</a:t>
            </a:r>
          </a:p>
          <a:p>
            <a:pPr marL="492768" lvl="1" indent="-246384" algn="l">
              <a:lnSpc>
                <a:spcPts val="3195"/>
              </a:lnSpc>
              <a:buFont typeface="Arial"/>
              <a:buChar char="•"/>
            </a:pP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Batch size: 32</a:t>
            </a:r>
          </a:p>
          <a:p>
            <a:pPr marL="492768" lvl="1" indent="-246384" algn="l">
              <a:lnSpc>
                <a:spcPts val="3195"/>
              </a:lnSpc>
              <a:buFont typeface="Arial"/>
              <a:buChar char="•"/>
            </a:pP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Optimizer: Adam (0.00005 learning rate)</a:t>
            </a:r>
          </a:p>
          <a:p>
            <a:pPr marL="492768" lvl="1" indent="-246384" algn="l">
              <a:lnSpc>
                <a:spcPts val="3195"/>
              </a:lnSpc>
              <a:buFont typeface="Arial"/>
              <a:buChar char="•"/>
            </a:pP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Loss: Categorical </a:t>
            </a: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Crossentropy</a:t>
            </a:r>
            <a:endParaRPr lang="en-US" sz="2282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195"/>
              </a:lnSpc>
            </a:pPr>
            <a:r>
              <a:rPr lang="en-US" sz="22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Amaç:</a:t>
            </a:r>
          </a:p>
          <a:p>
            <a:pPr marL="492768" lvl="1" indent="-246384" algn="l">
              <a:lnSpc>
                <a:spcPts val="3195"/>
              </a:lnSpc>
              <a:buFont typeface="Arial"/>
              <a:buChar char="•"/>
            </a:pP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 </a:t>
            </a: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yüksek</a:t>
            </a: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doğruluğu</a:t>
            </a: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elde</a:t>
            </a: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etmek</a:t>
            </a: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</a:t>
            </a: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genelleme</a:t>
            </a: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başarısını</a:t>
            </a: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28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artırmak</a:t>
            </a:r>
            <a:r>
              <a:rPr lang="en-US" sz="228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l">
              <a:lnSpc>
                <a:spcPts val="3195"/>
              </a:lnSpc>
            </a:pPr>
            <a:endParaRPr lang="en-US" sz="2282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9329169" y="-70869"/>
            <a:ext cx="1028700" cy="19687039"/>
            <a:chOff x="0" y="0"/>
            <a:chExt cx="270933" cy="51850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5185064"/>
            </a:xfrm>
            <a:custGeom>
              <a:avLst/>
              <a:gdLst/>
              <a:ahLst/>
              <a:cxnLst/>
              <a:rect l="l" t="t" r="r" b="b"/>
              <a:pathLst>
                <a:path w="270933" h="5185064">
                  <a:moveTo>
                    <a:pt x="0" y="0"/>
                  </a:moveTo>
                  <a:lnTo>
                    <a:pt x="270933" y="0"/>
                  </a:lnTo>
                  <a:lnTo>
                    <a:pt x="270933" y="5185064"/>
                  </a:lnTo>
                  <a:lnTo>
                    <a:pt x="0" y="5185064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52231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531087" y="7748159"/>
            <a:ext cx="3456426" cy="6642274"/>
          </a:xfrm>
          <a:custGeom>
            <a:avLst/>
            <a:gdLst/>
            <a:ahLst/>
            <a:cxnLst/>
            <a:rect l="l" t="t" r="r" b="b"/>
            <a:pathLst>
              <a:path w="3456426" h="6642274">
                <a:moveTo>
                  <a:pt x="0" y="0"/>
                </a:moveTo>
                <a:lnTo>
                  <a:pt x="3456426" y="0"/>
                </a:lnTo>
                <a:lnTo>
                  <a:pt x="3456426" y="6642274"/>
                </a:lnTo>
                <a:lnTo>
                  <a:pt x="0" y="6642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6" name="Freeform 6"/>
          <p:cNvSpPr/>
          <p:nvPr/>
        </p:nvSpPr>
        <p:spPr>
          <a:xfrm rot="-5400000">
            <a:off x="14367964" y="-1236658"/>
            <a:ext cx="2683378" cy="5156693"/>
          </a:xfrm>
          <a:custGeom>
            <a:avLst/>
            <a:gdLst/>
            <a:ahLst/>
            <a:cxnLst/>
            <a:rect l="l" t="t" r="r" b="b"/>
            <a:pathLst>
              <a:path w="2683378" h="5156693">
                <a:moveTo>
                  <a:pt x="0" y="0"/>
                </a:moveTo>
                <a:lnTo>
                  <a:pt x="2683378" y="0"/>
                </a:lnTo>
                <a:lnTo>
                  <a:pt x="2683378" y="5156694"/>
                </a:lnTo>
                <a:lnTo>
                  <a:pt x="0" y="51566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7" name="Freeform 7"/>
          <p:cNvSpPr/>
          <p:nvPr/>
        </p:nvSpPr>
        <p:spPr>
          <a:xfrm>
            <a:off x="9300094" y="2934205"/>
            <a:ext cx="8188467" cy="4544599"/>
          </a:xfrm>
          <a:custGeom>
            <a:avLst/>
            <a:gdLst/>
            <a:ahLst/>
            <a:cxnLst/>
            <a:rect l="l" t="t" r="r" b="b"/>
            <a:pathLst>
              <a:path w="8188467" h="4544599">
                <a:moveTo>
                  <a:pt x="0" y="0"/>
                </a:moveTo>
                <a:lnTo>
                  <a:pt x="8188467" y="0"/>
                </a:lnTo>
                <a:lnTo>
                  <a:pt x="8188467" y="4544600"/>
                </a:lnTo>
                <a:lnTo>
                  <a:pt x="0" y="4544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8" name="Freeform 8"/>
          <p:cNvSpPr/>
          <p:nvPr/>
        </p:nvSpPr>
        <p:spPr>
          <a:xfrm>
            <a:off x="352744" y="2934205"/>
            <a:ext cx="8338714" cy="4544599"/>
          </a:xfrm>
          <a:custGeom>
            <a:avLst/>
            <a:gdLst/>
            <a:ahLst/>
            <a:cxnLst/>
            <a:rect l="l" t="t" r="r" b="b"/>
            <a:pathLst>
              <a:path w="8338714" h="4544599">
                <a:moveTo>
                  <a:pt x="0" y="0"/>
                </a:moveTo>
                <a:lnTo>
                  <a:pt x="8338715" y="0"/>
                </a:lnTo>
                <a:lnTo>
                  <a:pt x="8338715" y="4544600"/>
                </a:lnTo>
                <a:lnTo>
                  <a:pt x="0" y="4544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9" name="TextBox 9"/>
          <p:cNvSpPr txBox="1"/>
          <p:nvPr/>
        </p:nvSpPr>
        <p:spPr>
          <a:xfrm>
            <a:off x="1028700" y="33591"/>
            <a:ext cx="16542787" cy="2219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>
                <a:solidFill>
                  <a:srgbClr val="3B8EA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MODEL PERFORMANSI - DOĞRULUK VE KAYIP GRAFİKLERİ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9329169" y="-70869"/>
            <a:ext cx="1028700" cy="19687039"/>
            <a:chOff x="0" y="0"/>
            <a:chExt cx="270933" cy="51850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5185064"/>
            </a:xfrm>
            <a:custGeom>
              <a:avLst/>
              <a:gdLst/>
              <a:ahLst/>
              <a:cxnLst/>
              <a:rect l="l" t="t" r="r" b="b"/>
              <a:pathLst>
                <a:path w="270933" h="5185064">
                  <a:moveTo>
                    <a:pt x="0" y="0"/>
                  </a:moveTo>
                  <a:lnTo>
                    <a:pt x="270933" y="0"/>
                  </a:lnTo>
                  <a:lnTo>
                    <a:pt x="270933" y="5185064"/>
                  </a:lnTo>
                  <a:lnTo>
                    <a:pt x="0" y="5185064"/>
                  </a:lnTo>
                  <a:close/>
                </a:path>
              </a:pathLst>
            </a:custGeom>
            <a:solidFill>
              <a:srgbClr val="3B8EA5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52231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531087" y="7748159"/>
            <a:ext cx="3456426" cy="6642274"/>
          </a:xfrm>
          <a:custGeom>
            <a:avLst/>
            <a:gdLst/>
            <a:ahLst/>
            <a:cxnLst/>
            <a:rect l="l" t="t" r="r" b="b"/>
            <a:pathLst>
              <a:path w="3456426" h="6642274">
                <a:moveTo>
                  <a:pt x="0" y="0"/>
                </a:moveTo>
                <a:lnTo>
                  <a:pt x="3456426" y="0"/>
                </a:lnTo>
                <a:lnTo>
                  <a:pt x="3456426" y="6642274"/>
                </a:lnTo>
                <a:lnTo>
                  <a:pt x="0" y="6642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6" name="Freeform 6"/>
          <p:cNvSpPr/>
          <p:nvPr/>
        </p:nvSpPr>
        <p:spPr>
          <a:xfrm rot="-5400000">
            <a:off x="14367964" y="-1236658"/>
            <a:ext cx="2683378" cy="5156693"/>
          </a:xfrm>
          <a:custGeom>
            <a:avLst/>
            <a:gdLst/>
            <a:ahLst/>
            <a:cxnLst/>
            <a:rect l="l" t="t" r="r" b="b"/>
            <a:pathLst>
              <a:path w="2683378" h="5156693">
                <a:moveTo>
                  <a:pt x="0" y="0"/>
                </a:moveTo>
                <a:lnTo>
                  <a:pt x="2683378" y="0"/>
                </a:lnTo>
                <a:lnTo>
                  <a:pt x="2683378" y="5156694"/>
                </a:lnTo>
                <a:lnTo>
                  <a:pt x="0" y="51566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7" name="Freeform 7"/>
          <p:cNvSpPr/>
          <p:nvPr/>
        </p:nvSpPr>
        <p:spPr>
          <a:xfrm>
            <a:off x="4595545" y="1430879"/>
            <a:ext cx="8535762" cy="7425242"/>
          </a:xfrm>
          <a:custGeom>
            <a:avLst/>
            <a:gdLst/>
            <a:ahLst/>
            <a:cxnLst/>
            <a:rect l="l" t="t" r="r" b="b"/>
            <a:pathLst>
              <a:path w="8535762" h="7425242">
                <a:moveTo>
                  <a:pt x="0" y="0"/>
                </a:moveTo>
                <a:lnTo>
                  <a:pt x="8535762" y="0"/>
                </a:lnTo>
                <a:lnTo>
                  <a:pt x="8535762" y="7425242"/>
                </a:lnTo>
                <a:lnTo>
                  <a:pt x="0" y="74252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8" name="TextBox 8"/>
          <p:cNvSpPr txBox="1"/>
          <p:nvPr/>
        </p:nvSpPr>
        <p:spPr>
          <a:xfrm>
            <a:off x="1028700" y="33591"/>
            <a:ext cx="16542787" cy="1119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0"/>
              </a:lnSpc>
            </a:pPr>
            <a:r>
              <a:rPr lang="en-US" sz="5800" b="1">
                <a:solidFill>
                  <a:srgbClr val="3B8EA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SINIF BAZLI DOĞRULUK – KARMAŞIKLIK MATRİSİ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</TotalTime>
  <Words>564</Words>
  <Application>Microsoft Macintosh PowerPoint</Application>
  <PresentationFormat>Özel</PresentationFormat>
  <Paragraphs>97</Paragraphs>
  <Slides>12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7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20" baseType="lpstr">
      <vt:lpstr>Poppins Bold</vt:lpstr>
      <vt:lpstr>Calibri (MS) Bold</vt:lpstr>
      <vt:lpstr>Poppins</vt:lpstr>
      <vt:lpstr>Arial</vt:lpstr>
      <vt:lpstr>Abril Fatface</vt:lpstr>
      <vt:lpstr>Calibri (MS)</vt:lpstr>
      <vt:lpstr>Calibri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Teal and White Corporate Company Profile Presentation</dc:title>
  <cp:lastModifiedBy>Zehra KAYA</cp:lastModifiedBy>
  <cp:revision>3</cp:revision>
  <dcterms:created xsi:type="dcterms:W3CDTF">2006-08-16T00:00:00Z</dcterms:created>
  <dcterms:modified xsi:type="dcterms:W3CDTF">2025-06-25T06:13:55Z</dcterms:modified>
  <dc:identifier>DAGpi4xs3Bk</dc:identifier>
</cp:coreProperties>
</file>

<file path=docProps/thumbnail.jpeg>
</file>